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14" roundtripDataSignature="AMtx7mj6HA8MhMIriqtE1R5v6QNmd7SuL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3.png>
</file>

<file path=ppt/media/image5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de-DE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" name="Google Shape;34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40" name="Google Shape;4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" name="Google Shape;55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2" name="Google Shape;62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" name="Google Shape;69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6" name="Google Shape;76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0085de54eb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30085de54e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5" name="Google Shape;85;g30085de54eb_0_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008dbc5ea7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g3008dbc5ea7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2" name="Google Shape;92;g3008dbc5ea7_1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9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foli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8"/>
          <p:cNvSpPr txBox="1"/>
          <p:nvPr>
            <p:ph type="ctrTitle"/>
          </p:nvPr>
        </p:nvSpPr>
        <p:spPr>
          <a:xfrm>
            <a:off x="1071860" y="2028824"/>
            <a:ext cx="10054850" cy="14652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800">
                <a:solidFill>
                  <a:srgbClr val="34528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8"/>
          <p:cNvSpPr txBox="1"/>
          <p:nvPr>
            <p:ph idx="1" type="subTitle"/>
          </p:nvPr>
        </p:nvSpPr>
        <p:spPr>
          <a:xfrm>
            <a:off x="1071859" y="3718832"/>
            <a:ext cx="10054850" cy="8923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330"/>
              </a:spcBef>
              <a:spcAft>
                <a:spcPts val="0"/>
              </a:spcAft>
              <a:buSzPts val="1815"/>
              <a:buNone/>
              <a:defRPr sz="1650">
                <a:solidFill>
                  <a:srgbClr val="345286"/>
                </a:solidFill>
              </a:defRPr>
            </a:lvl1pPr>
            <a:lvl2pPr lvl="1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98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98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98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98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pic>
        <p:nvPicPr>
          <p:cNvPr id="16" name="Google Shape;1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589168" y="119561"/>
            <a:ext cx="1869469" cy="4693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78891" y="324897"/>
            <a:ext cx="1359493" cy="528118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8"/>
          <p:cNvSpPr txBox="1"/>
          <p:nvPr/>
        </p:nvSpPr>
        <p:spPr>
          <a:xfrm>
            <a:off x="1071407" y="4835917"/>
            <a:ext cx="10452100" cy="13938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68575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4F9F"/>
              </a:buClr>
              <a:buSzPts val="1980"/>
              <a:buFont typeface="Arial"/>
              <a:buNone/>
            </a:pPr>
            <a:r>
              <a:rPr b="0" i="0" lang="de-DE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Summer School for Young Researchers in Radiology &amp; AI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4F9F"/>
              </a:buClr>
              <a:buSzPts val="1980"/>
              <a:buFont typeface="Arial"/>
              <a:buNone/>
            </a:pPr>
            <a:r>
              <a:rPr b="0" i="0" lang="de-DE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16. - 20. September 2024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21" y="142620"/>
            <a:ext cx="1219083" cy="4735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23821" y="6276790"/>
            <a:ext cx="1931298" cy="514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9798384" y="6209832"/>
            <a:ext cx="2340000" cy="648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4178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el und Inhalt">
  <p:cSld name="Titel und Inhal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9"/>
          <p:cNvSpPr txBox="1"/>
          <p:nvPr>
            <p:ph type="title"/>
          </p:nvPr>
        </p:nvSpPr>
        <p:spPr>
          <a:xfrm>
            <a:off x="609601" y="201492"/>
            <a:ext cx="8914647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4528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9"/>
          <p:cNvSpPr txBox="1"/>
          <p:nvPr>
            <p:ph idx="1" type="body"/>
          </p:nvPr>
        </p:nvSpPr>
        <p:spPr>
          <a:xfrm>
            <a:off x="609600" y="1155171"/>
            <a:ext cx="10972800" cy="49203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5433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45286"/>
              </a:buClr>
              <a:buSzPts val="1980"/>
              <a:buFont typeface="Noto Sans Symbols"/>
              <a:buChar char="▪"/>
              <a:defRPr sz="1800"/>
            </a:lvl1pPr>
            <a:lvl2pPr indent="-35433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45286"/>
              </a:buClr>
              <a:buSzPts val="1980"/>
              <a:buFont typeface="Arial"/>
              <a:buChar char="•"/>
              <a:defRPr sz="1800"/>
            </a:lvl2pPr>
            <a:lvl3pPr indent="-35433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45286"/>
              </a:buClr>
              <a:buSzPts val="1980"/>
              <a:buFont typeface="Arial"/>
              <a:buChar char="•"/>
              <a:defRPr sz="1800"/>
            </a:lvl3pPr>
            <a:lvl4pPr indent="-35433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45286"/>
              </a:buClr>
              <a:buSzPts val="1980"/>
              <a:buFont typeface="Arial"/>
              <a:buChar char="•"/>
              <a:defRPr sz="1800"/>
            </a:lvl4pPr>
            <a:lvl5pPr indent="-354329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345286"/>
              </a:buClr>
              <a:buSzPts val="1980"/>
              <a:buFont typeface="Arial"/>
              <a:buChar char="•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25" name="Google Shape;25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935435" y="112229"/>
            <a:ext cx="1512532" cy="37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00187" y="201490"/>
            <a:ext cx="1295560" cy="50328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9"/>
          <p:cNvSpPr txBox="1"/>
          <p:nvPr/>
        </p:nvSpPr>
        <p:spPr>
          <a:xfrm>
            <a:off x="1801640" y="6370617"/>
            <a:ext cx="8827128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0" i="0" lang="de-D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Summer School for Young Researchers in Radiology &amp; AI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" name="Google Shape;28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3821" y="6276790"/>
            <a:ext cx="1931298" cy="514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798384" y="6209832"/>
            <a:ext cx="2340000" cy="6481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318381" y="6297118"/>
            <a:ext cx="1219083" cy="4735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orient="horz" pos="595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type="title"/>
          </p:nvPr>
        </p:nvSpPr>
        <p:spPr>
          <a:xfrm>
            <a:off x="611189" y="300040"/>
            <a:ext cx="6443663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950" u="none" cap="none" strike="noStrike">
                <a:solidFill>
                  <a:srgbClr val="34528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950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950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950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950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950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950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950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950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7"/>
          <p:cNvSpPr txBox="1"/>
          <p:nvPr>
            <p:ph idx="1" type="body"/>
          </p:nvPr>
        </p:nvSpPr>
        <p:spPr>
          <a:xfrm>
            <a:off x="609600" y="1920875"/>
            <a:ext cx="10972800" cy="4205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54330" lvl="0" marL="457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4F9F"/>
              </a:buClr>
              <a:buSzPts val="198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4330" lvl="1" marL="914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4F9F"/>
              </a:buClr>
              <a:buSzPts val="198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4330" lvl="2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4F9F"/>
              </a:buClr>
              <a:buSzPts val="198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433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4F9F"/>
              </a:buClr>
              <a:buSzPts val="198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4329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004F9F"/>
              </a:buClr>
              <a:buSzPts val="198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2" type="sldNum"/>
          </p:nvPr>
        </p:nvSpPr>
        <p:spPr>
          <a:xfrm>
            <a:off x="10926764" y="6356352"/>
            <a:ext cx="655637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75"/>
              <a:buFont typeface="Arial"/>
              <a:buNone/>
              <a:defRPr b="0" i="0" sz="675" u="none" cap="none" strike="noStrike">
                <a:solidFill>
                  <a:srgbClr val="004F9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hyperlink" Target="mailto:Sebastian.Nowak@ukbonn.de" TargetMode="External"/><Relationship Id="rId11" Type="http://schemas.openxmlformats.org/officeDocument/2006/relationships/hyperlink" Target="mailto:konstantin.miloserdov@meduniwien.ac.at" TargetMode="External"/><Relationship Id="rId10" Type="http://schemas.openxmlformats.org/officeDocument/2006/relationships/image" Target="../media/image12.jpg"/><Relationship Id="rId12" Type="http://schemas.openxmlformats.org/officeDocument/2006/relationships/image" Target="../media/image17.png"/><Relationship Id="rId9" Type="http://schemas.openxmlformats.org/officeDocument/2006/relationships/image" Target="../media/image14.jpg"/><Relationship Id="rId5" Type="http://schemas.openxmlformats.org/officeDocument/2006/relationships/hyperlink" Target="mailto:Maurice.Guender@iais.fraunhofer.de" TargetMode="External"/><Relationship Id="rId6" Type="http://schemas.openxmlformats.org/officeDocument/2006/relationships/hyperlink" Target="mailto:Maurice.Guender@iais.fraunhofer.de" TargetMode="External"/><Relationship Id="rId7" Type="http://schemas.openxmlformats.org/officeDocument/2006/relationships/hyperlink" Target="mailto:paul.weiser@meduniwien.ac.at" TargetMode="External"/><Relationship Id="rId8" Type="http://schemas.openxmlformats.org/officeDocument/2006/relationships/image" Target="../media/image1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jupyterhub.hpc.itc.rwth-aachen.de:9651/" TargetMode="External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tinyurl.com/SummerSchoolUKB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"/>
          <p:cNvSpPr txBox="1"/>
          <p:nvPr>
            <p:ph type="ctrTitle"/>
          </p:nvPr>
        </p:nvSpPr>
        <p:spPr>
          <a:xfrm>
            <a:off x="1071860" y="2028824"/>
            <a:ext cx="10054850" cy="146528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-DE" sz="3600"/>
              <a:t>Hackathon #1: Data Loading and Exploration</a:t>
            </a:r>
            <a:endParaRPr/>
          </a:p>
        </p:txBody>
      </p:sp>
      <p:sp>
        <p:nvSpPr>
          <p:cNvPr id="37" name="Google Shape;37;p1"/>
          <p:cNvSpPr txBox="1"/>
          <p:nvPr>
            <p:ph idx="1" type="subTitle"/>
          </p:nvPr>
        </p:nvSpPr>
        <p:spPr>
          <a:xfrm>
            <a:off x="1071859" y="3718832"/>
            <a:ext cx="10054850" cy="8923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60"/>
              <a:buNone/>
            </a:pPr>
            <a:r>
              <a:rPr lang="de-DE" sz="1600">
                <a:solidFill>
                  <a:schemeClr val="dk1"/>
                </a:solidFill>
              </a:rPr>
              <a:t>Priya</a:t>
            </a:r>
            <a:br>
              <a:rPr lang="de-DE" sz="1600">
                <a:solidFill>
                  <a:schemeClr val="dk1"/>
                </a:solidFill>
              </a:rPr>
            </a:br>
            <a:r>
              <a:rPr lang="de-DE" sz="1600">
                <a:solidFill>
                  <a:schemeClr val="dk1"/>
                </a:solidFill>
              </a:rPr>
              <a:t>Maurice Günder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"/>
          <p:cNvSpPr txBox="1"/>
          <p:nvPr>
            <p:ph type="title"/>
          </p:nvPr>
        </p:nvSpPr>
        <p:spPr>
          <a:xfrm>
            <a:off x="609601" y="201492"/>
            <a:ext cx="8914647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5286"/>
              </a:buClr>
              <a:buSzPts val="2800"/>
              <a:buFont typeface="Calibri"/>
              <a:buNone/>
            </a:pPr>
            <a:r>
              <a:rPr lang="de-DE" sz="2800"/>
              <a:t>Tutors </a:t>
            </a:r>
            <a:endParaRPr sz="2800"/>
          </a:p>
        </p:txBody>
      </p:sp>
      <p:pic>
        <p:nvPicPr>
          <p:cNvPr id="43" name="Google Shape;4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54867" y="601491"/>
            <a:ext cx="2700000" cy="1800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"/>
          <p:cNvSpPr txBox="1"/>
          <p:nvPr/>
        </p:nvSpPr>
        <p:spPr>
          <a:xfrm>
            <a:off x="4554695" y="2398996"/>
            <a:ext cx="3474184" cy="954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de-DE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M.Sc. Maike Theis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de-DE" sz="1400" u="sng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Maike.Theis@ukbonn.de</a:t>
            </a:r>
            <a:endParaRPr b="0" i="0" sz="1400" u="none" cap="none" strike="noStrike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de-DE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Klinik für Diagnostische und Interventionelle Radiologie, Universitätsklinikum Bonn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2"/>
          <p:cNvSpPr txBox="1"/>
          <p:nvPr/>
        </p:nvSpPr>
        <p:spPr>
          <a:xfrm>
            <a:off x="854775" y="2401492"/>
            <a:ext cx="3800091" cy="16003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de-DE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M.Sc. Priya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de-DE" sz="1400" u="sng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Priya.Priya@iais.fraunhofer.de</a:t>
            </a:r>
            <a:endParaRPr b="0" i="0" sz="1400" u="sng" cap="none" strike="noStrike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de-D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Fraunhofer-Institut für Intelligente Analyse- und Informationssysteme IAIS, Universität Bonn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sng" cap="none" strike="noStrike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2"/>
          <p:cNvSpPr txBox="1"/>
          <p:nvPr/>
        </p:nvSpPr>
        <p:spPr>
          <a:xfrm>
            <a:off x="854776" y="5302442"/>
            <a:ext cx="3800090" cy="954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de-DE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M.Sc. Maurice Günder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de-DE" sz="1400" u="sng" cap="none" strike="noStrike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Maurice.Guender@iais.fraunhofer.de</a:t>
            </a:r>
            <a:endParaRPr b="0" i="0" sz="1400" u="sng" cap="none" strike="noStrike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de-DE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Fraunhofer-Institut für Intelligente Analyse- und Informationssysteme IAIS, Universität Bonn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"/>
          <p:cNvSpPr txBox="1"/>
          <p:nvPr/>
        </p:nvSpPr>
        <p:spPr>
          <a:xfrm>
            <a:off x="4554695" y="5302442"/>
            <a:ext cx="3760214" cy="954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1" i="0" lang="de-DE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M.Sc. Christoph Fürböck 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de-DE" sz="1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christoph.fuerboeck@meduniwien.ac.at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de-D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Universitätsklinik für Radiologie und Nuklearmedizin, Medizinische Universität Wien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" name="Google Shape;48;p2"/>
          <p:cNvPicPr preferRelativeResize="0"/>
          <p:nvPr/>
        </p:nvPicPr>
        <p:blipFill rotWithShape="1">
          <a:blip r:embed="rId8">
            <a:alphaModFix/>
          </a:blip>
          <a:srcRect b="20160" l="0" r="176" t="4047"/>
          <a:stretch/>
        </p:blipFill>
        <p:spPr>
          <a:xfrm>
            <a:off x="4654867" y="3353063"/>
            <a:ext cx="2700000" cy="188532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in Bild, das Menschliches Gesicht, Lächeln, Person, Vorderkopf enthält.&#10;&#10;Automatisch generierte Beschreibung" id="49" name="Google Shape;49;p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954695" y="3398617"/>
            <a:ext cx="1922322" cy="19223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in Bild, das Menschliches Gesicht, Person, Lange Haare, Kleidung enthält.&#10;&#10;Automatisch generierte Beschreibung" id="50" name="Google Shape;50;p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954695" y="601491"/>
            <a:ext cx="2167205" cy="1797505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2"/>
          <p:cNvSpPr txBox="1"/>
          <p:nvPr/>
        </p:nvSpPr>
        <p:spPr>
          <a:xfrm>
            <a:off x="8192245" y="5318857"/>
            <a:ext cx="39999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1" i="0" lang="de-DE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M.Sc. Konstantin Miloserdov</a:t>
            </a:r>
            <a:endParaRPr b="1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de-DE" sz="1400" u="sng" cap="none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1"/>
              </a:rPr>
              <a:t>konstantin.miloserdov@meduniwien.ac.at</a:t>
            </a:r>
            <a:endParaRPr b="0" i="0" sz="1400" u="sng" cap="none" strike="noStrike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de-DE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Universitätsklinik für Radiologie und Nuklearmedizin, Medizinische Universität Wien</a:t>
            </a:r>
            <a:endParaRPr b="0" i="0" sz="20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2" name="Google Shape;52;p2"/>
          <p:cNvPicPr preferRelativeResize="0"/>
          <p:nvPr/>
        </p:nvPicPr>
        <p:blipFill rotWithShape="1">
          <a:blip r:embed="rId12">
            <a:alphaModFix/>
          </a:blip>
          <a:srcRect b="31410" l="0" r="0" t="12816"/>
          <a:stretch/>
        </p:blipFill>
        <p:spPr>
          <a:xfrm>
            <a:off x="8371895" y="3398625"/>
            <a:ext cx="2462181" cy="192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"/>
          <p:cNvSpPr txBox="1"/>
          <p:nvPr>
            <p:ph type="title"/>
          </p:nvPr>
        </p:nvSpPr>
        <p:spPr>
          <a:xfrm>
            <a:off x="609601" y="201492"/>
            <a:ext cx="8914647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-DE" sz="2800"/>
              <a:t>Learning Outcome</a:t>
            </a:r>
            <a:endParaRPr/>
          </a:p>
        </p:txBody>
      </p:sp>
      <p:sp>
        <p:nvSpPr>
          <p:cNvPr id="58" name="Google Shape;58;p3"/>
          <p:cNvSpPr txBox="1"/>
          <p:nvPr>
            <p:ph idx="1" type="body"/>
          </p:nvPr>
        </p:nvSpPr>
        <p:spPr>
          <a:xfrm>
            <a:off x="609600" y="1155171"/>
            <a:ext cx="10972800" cy="49203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-139700" lvl="0" marL="13454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45286"/>
              </a:buClr>
              <a:buSzPts val="2200"/>
              <a:buFont typeface="Noto Sans Symbols"/>
              <a:buChar char="▪"/>
            </a:pPr>
            <a:r>
              <a:rPr lang="de-DE" sz="2000"/>
              <a:t> The main goal for today is learning about …</a:t>
            </a:r>
            <a:endParaRPr/>
          </a:p>
          <a:p>
            <a:pPr indent="-139700" lvl="1" marL="26789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 … loading datasets</a:t>
            </a:r>
            <a:endParaRPr sz="2000"/>
          </a:p>
          <a:p>
            <a:pPr indent="-139700" lvl="1" marL="26789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 … preprocessing datasets</a:t>
            </a:r>
            <a:endParaRPr sz="2000"/>
          </a:p>
          <a:p>
            <a:pPr indent="-127000" lvl="1" marL="26789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•"/>
            </a:pPr>
            <a:r>
              <a:rPr lang="de-DE" sz="2000"/>
              <a:t> … data augmentation</a:t>
            </a:r>
            <a:endParaRPr sz="2000"/>
          </a:p>
          <a:p>
            <a:pPr indent="-139700" lvl="1" marL="26789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 … exploring of a dataset by visualization 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4"/>
          <p:cNvSpPr txBox="1"/>
          <p:nvPr>
            <p:ph type="title"/>
          </p:nvPr>
        </p:nvSpPr>
        <p:spPr>
          <a:xfrm>
            <a:off x="609601" y="201492"/>
            <a:ext cx="8914647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-DE" sz="2800"/>
              <a:t>Tasks</a:t>
            </a:r>
            <a:endParaRPr/>
          </a:p>
        </p:txBody>
      </p:sp>
      <p:sp>
        <p:nvSpPr>
          <p:cNvPr id="65" name="Google Shape;65;p4"/>
          <p:cNvSpPr txBox="1"/>
          <p:nvPr>
            <p:ph idx="1" type="body"/>
          </p:nvPr>
        </p:nvSpPr>
        <p:spPr>
          <a:xfrm>
            <a:off x="609600" y="1155171"/>
            <a:ext cx="10972800" cy="49203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Font typeface="Calibri"/>
              <a:buAutoNum type="arabicPeriod"/>
            </a:pPr>
            <a:r>
              <a:rPr lang="de-DE" sz="2000"/>
              <a:t>Select a dataset and initialize it</a:t>
            </a:r>
            <a:endParaRPr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Load the “PneumoniaMNIST” dataset from </a:t>
            </a:r>
            <a:r>
              <a:rPr i="1" lang="de-DE" sz="2000"/>
              <a:t>medmnist</a:t>
            </a:r>
            <a:endParaRPr i="1" sz="2000"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Apply preprocessing transformations from </a:t>
            </a:r>
            <a:r>
              <a:rPr i="1" lang="de-DE" sz="2000"/>
              <a:t>pytorch</a:t>
            </a:r>
            <a:endParaRPr i="1" sz="2000"/>
          </a:p>
          <a:p>
            <a:pPr indent="0" lvl="1" marL="1333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sz="2000"/>
          </a:p>
          <a:p>
            <a:pPr indent="-4572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Font typeface="Calibri"/>
              <a:buAutoNum type="arabicPeriod"/>
            </a:pPr>
            <a:r>
              <a:rPr lang="de-DE" sz="2000"/>
              <a:t>Visualize the dataset</a:t>
            </a:r>
            <a:endParaRPr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Print out dataset properties</a:t>
            </a:r>
            <a:endParaRPr sz="2000"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Visualize some example instances</a:t>
            </a:r>
            <a:endParaRPr sz="2000"/>
          </a:p>
          <a:p>
            <a:pPr indent="0" lvl="1" marL="267891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sz="2000"/>
          </a:p>
          <a:p>
            <a:pPr indent="-4572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Font typeface="Calibri"/>
              <a:buAutoNum type="arabicPeriod"/>
            </a:pPr>
            <a:r>
              <a:rPr lang="de-DE" sz="2000"/>
              <a:t>Plot class distributions</a:t>
            </a:r>
            <a:endParaRPr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Count the number of labels for each data subset</a:t>
            </a:r>
            <a:endParaRPr sz="2000"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Visualize in a plot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"/>
          <p:cNvSpPr txBox="1"/>
          <p:nvPr>
            <p:ph type="title"/>
          </p:nvPr>
        </p:nvSpPr>
        <p:spPr>
          <a:xfrm>
            <a:off x="609601" y="201492"/>
            <a:ext cx="8914647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-DE" sz="2800"/>
              <a:t>Tasks</a:t>
            </a:r>
            <a:endParaRPr/>
          </a:p>
        </p:txBody>
      </p:sp>
      <p:sp>
        <p:nvSpPr>
          <p:cNvPr id="72" name="Google Shape;72;p5"/>
          <p:cNvSpPr txBox="1"/>
          <p:nvPr>
            <p:ph idx="1" type="body"/>
          </p:nvPr>
        </p:nvSpPr>
        <p:spPr>
          <a:xfrm>
            <a:off x="609600" y="1155171"/>
            <a:ext cx="10972800" cy="49203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-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Calibri"/>
              <a:buAutoNum type="arabicPeriod" startAt="4"/>
            </a:pPr>
            <a:r>
              <a:rPr lang="de-DE" sz="2000"/>
              <a:t>Data augmentation	</a:t>
            </a:r>
            <a:r>
              <a:rPr i="1" lang="de-DE" sz="2000">
                <a:solidFill>
                  <a:schemeClr val="accent2"/>
                </a:solidFill>
              </a:rPr>
              <a:t>optional</a:t>
            </a:r>
            <a:endParaRPr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Investigate on data augmentation methods</a:t>
            </a:r>
            <a:endParaRPr sz="2000"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Generic augmentations with </a:t>
            </a:r>
            <a:r>
              <a:rPr i="1" lang="de-DE" sz="2000"/>
              <a:t>torchvision</a:t>
            </a:r>
            <a:r>
              <a:rPr lang="de-DE" sz="2000"/>
              <a:t> </a:t>
            </a:r>
            <a:endParaRPr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Specific augmentations with </a:t>
            </a:r>
            <a:r>
              <a:rPr i="1" lang="de-DE" sz="2000"/>
              <a:t>monai</a:t>
            </a:r>
            <a:endParaRPr i="1" sz="2000"/>
          </a:p>
          <a:p>
            <a:pPr indent="-2032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i="1" sz="2000"/>
          </a:p>
          <a:p>
            <a:pPr indent="-4572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Font typeface="Calibri"/>
              <a:buAutoNum type="arabicPeriod" startAt="4"/>
            </a:pPr>
            <a:r>
              <a:rPr lang="de-DE" sz="2000"/>
              <a:t>Dataloader</a:t>
            </a:r>
            <a:endParaRPr sz="2000"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Setup the dataloader</a:t>
            </a:r>
            <a:endParaRPr i="1" sz="2000"/>
          </a:p>
          <a:p>
            <a:pPr indent="-2032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sz="2000"/>
          </a:p>
          <a:p>
            <a:pPr indent="-4572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Font typeface="Calibri"/>
              <a:buAutoNum type="arabicPeriod" startAt="4"/>
            </a:pPr>
            <a:r>
              <a:rPr lang="de-DE" sz="2000"/>
              <a:t>ChestMNIST	</a:t>
            </a:r>
            <a:r>
              <a:rPr i="1" lang="de-DE" sz="2000">
                <a:solidFill>
                  <a:schemeClr val="accent2"/>
                </a:solidFill>
              </a:rPr>
              <a:t>optional</a:t>
            </a:r>
            <a:endParaRPr sz="2000"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Investigate a multi-class problem</a:t>
            </a:r>
            <a:endParaRPr sz="2000"/>
          </a:p>
          <a:p>
            <a:pPr indent="-3429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Char char="•"/>
            </a:pPr>
            <a:r>
              <a:rPr lang="de-DE" sz="2000"/>
              <a:t>Advanced visualizations and evaluations</a:t>
            </a:r>
            <a:endParaRPr sz="2000"/>
          </a:p>
          <a:p>
            <a:pPr indent="-203200" lvl="1" marL="47625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760"/>
              <a:buNone/>
            </a:pPr>
            <a:r>
              <a:rPr i="1" lang="de-DE" sz="1600"/>
              <a:t>During the tasks, there will be some questions and impulses. Feel free to discuss or write down some text in the Jupyter notebook.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"/>
          <p:cNvSpPr txBox="1"/>
          <p:nvPr>
            <p:ph type="title"/>
          </p:nvPr>
        </p:nvSpPr>
        <p:spPr>
          <a:xfrm>
            <a:off x="609601" y="201492"/>
            <a:ext cx="8914647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-DE" sz="2800"/>
              <a:t>Getting started</a:t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09600" y="1155171"/>
            <a:ext cx="10972800" cy="49203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de-DE" sz="2800"/>
              <a:t>Log into Jupyter Hub: </a:t>
            </a:r>
            <a:r>
              <a:rPr b="0" i="0" lang="de-DE" sz="2800" u="sng">
                <a:solidFill>
                  <a:srgbClr val="0078D7"/>
                </a:solidFill>
                <a:latin typeface="Calibri"/>
                <a:ea typeface="Calibri"/>
                <a:cs typeface="Calibri"/>
                <a:sym typeface="Calibri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https://jupyterhub.hpc.itc.rwth-aachen.de:9651/</a:t>
            </a:r>
            <a:endParaRPr sz="2800"/>
          </a:p>
          <a:p>
            <a:pPr indent="-4064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de-DE" sz="2800"/>
              <a:t>Start a Jupyter server with the following settings</a:t>
            </a:r>
            <a:endParaRPr sz="2800"/>
          </a:p>
          <a:p>
            <a:pPr indent="0" lvl="0" mar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520"/>
              <a:buNone/>
            </a:pPr>
            <a:r>
              <a:t/>
            </a:r>
            <a:endParaRPr/>
          </a:p>
        </p:txBody>
      </p:sp>
      <p:pic>
        <p:nvPicPr>
          <p:cNvPr id="80" name="Google Shape;80;p6"/>
          <p:cNvPicPr preferRelativeResize="0"/>
          <p:nvPr/>
        </p:nvPicPr>
        <p:blipFill rotWithShape="1">
          <a:blip r:embed="rId4">
            <a:alphaModFix/>
          </a:blip>
          <a:srcRect b="46655" l="0" r="0" t="0"/>
          <a:stretch/>
        </p:blipFill>
        <p:spPr>
          <a:xfrm>
            <a:off x="18800" y="2194275"/>
            <a:ext cx="6294924" cy="359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6"/>
          <p:cNvPicPr preferRelativeResize="0"/>
          <p:nvPr/>
        </p:nvPicPr>
        <p:blipFill rotWithShape="1">
          <a:blip r:embed="rId4">
            <a:alphaModFix/>
          </a:blip>
          <a:srcRect b="0" l="0" r="7037" t="53345"/>
          <a:stretch/>
        </p:blipFill>
        <p:spPr>
          <a:xfrm>
            <a:off x="5947325" y="2708675"/>
            <a:ext cx="5988700" cy="321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0085de54eb_0_6"/>
          <p:cNvSpPr txBox="1"/>
          <p:nvPr>
            <p:ph type="title"/>
          </p:nvPr>
        </p:nvSpPr>
        <p:spPr>
          <a:xfrm>
            <a:off x="609601" y="201492"/>
            <a:ext cx="89145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de-DE" sz="2800"/>
              <a:t>Getting started</a:t>
            </a:r>
            <a:endParaRPr/>
          </a:p>
        </p:txBody>
      </p:sp>
      <p:sp>
        <p:nvSpPr>
          <p:cNvPr id="88" name="Google Shape;88;g30085de54eb_0_6"/>
          <p:cNvSpPr txBox="1"/>
          <p:nvPr>
            <p:ph idx="1" type="body"/>
          </p:nvPr>
        </p:nvSpPr>
        <p:spPr>
          <a:xfrm>
            <a:off x="609600" y="1155171"/>
            <a:ext cx="10972800" cy="49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-514350" lvl="0" marL="5651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 startAt="3"/>
            </a:pPr>
            <a:r>
              <a:rPr lang="de-DE" sz="2800"/>
              <a:t>open the terminal</a:t>
            </a:r>
            <a:endParaRPr sz="2800"/>
          </a:p>
          <a:p>
            <a:pPr indent="-514350" lvl="0" marL="5651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 startAt="3"/>
            </a:pPr>
            <a:r>
              <a:rPr lang="de-DE" sz="2800"/>
              <a:t>clone our Hackathon git repository:</a:t>
            </a:r>
            <a:endParaRPr sz="2800"/>
          </a:p>
          <a:p>
            <a:pPr indent="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rPr lang="de-DE" sz="2800">
                <a:latin typeface="Courier New"/>
                <a:ea typeface="Courier New"/>
                <a:cs typeface="Courier New"/>
                <a:sym typeface="Courier New"/>
              </a:rPr>
              <a:t>git clone </a:t>
            </a:r>
            <a:r>
              <a:rPr lang="de-DE" sz="2800" u="sng">
                <a:solidFill>
                  <a:schemeClr val="hlink"/>
                </a:solidFill>
                <a:latin typeface="Courier New"/>
                <a:ea typeface="Courier New"/>
                <a:cs typeface="Courier New"/>
                <a:sym typeface="Courier New"/>
                <a:hlinkClick r:id="rId3"/>
              </a:rPr>
              <a:t>https://tinyurl.com/SummerSchoolUKB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indent="-514350" lvl="0" marL="5651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 startAt="5"/>
            </a:pPr>
            <a:r>
              <a:rPr lang="de-DE" sz="2800"/>
              <a:t>access the folder:</a:t>
            </a:r>
            <a:endParaRPr sz="2800"/>
          </a:p>
          <a:p>
            <a:pPr indent="457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rPr lang="de-DE" sz="2800">
                <a:latin typeface="Courier New"/>
                <a:ea typeface="Courier New"/>
                <a:cs typeface="Courier New"/>
                <a:sym typeface="Courier New"/>
              </a:rPr>
              <a:t>cd SummerSchoolUKB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indent="-514350" lvl="0" marL="5651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 startAt="6"/>
            </a:pPr>
            <a:r>
              <a:rPr lang="de-DE" sz="2800"/>
              <a:t>install the required packages via terminal:</a:t>
            </a:r>
            <a:endParaRPr sz="2800"/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rPr lang="de-DE" sz="2800">
                <a:latin typeface="Courier New"/>
                <a:ea typeface="Courier New"/>
                <a:cs typeface="Courier New"/>
                <a:sym typeface="Courier New"/>
              </a:rPr>
              <a:t>pip install --user -r requirements.txt</a:t>
            </a:r>
            <a:endParaRPr sz="2800">
              <a:latin typeface="Courier New"/>
              <a:ea typeface="Courier New"/>
              <a:cs typeface="Courier New"/>
              <a:sym typeface="Courier New"/>
            </a:endParaRPr>
          </a:p>
          <a:p>
            <a:pPr indent="-514350" lvl="0" marL="5651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Arial"/>
              <a:buAutoNum type="arabicPeriod" startAt="7"/>
            </a:pPr>
            <a:r>
              <a:rPr lang="de-DE" sz="2800"/>
              <a:t>you can now start coding by using the notebook </a:t>
            </a:r>
            <a:r>
              <a:rPr b="1" lang="de-DE" sz="2800"/>
              <a:t>data_loading_and_exploration_baseline.ipynb </a:t>
            </a:r>
            <a:r>
              <a:rPr lang="de-DE" sz="2800"/>
              <a:t>as a basis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008dbc5ea7_1_1"/>
          <p:cNvSpPr txBox="1"/>
          <p:nvPr>
            <p:ph type="title"/>
          </p:nvPr>
        </p:nvSpPr>
        <p:spPr>
          <a:xfrm>
            <a:off x="609601" y="201492"/>
            <a:ext cx="8914500" cy="5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3008dbc5ea7_1_1"/>
          <p:cNvSpPr txBox="1"/>
          <p:nvPr>
            <p:ph idx="1" type="body"/>
          </p:nvPr>
        </p:nvSpPr>
        <p:spPr>
          <a:xfrm>
            <a:off x="609600" y="1155171"/>
            <a:ext cx="10972800" cy="49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80"/>
              <a:buNone/>
            </a:pPr>
            <a:r>
              <a:t/>
            </a:r>
            <a:endParaRPr sz="2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3200"/>
          </a:p>
          <a:p>
            <a:pPr indent="0" lvl="0" marL="0" rt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SzPts val="3520"/>
              <a:buNone/>
            </a:pPr>
            <a:r>
              <a:rPr lang="de-DE" sz="3200"/>
              <a:t>Happy coding and feel free to ask questions!</a:t>
            </a:r>
            <a:endParaRPr/>
          </a:p>
        </p:txBody>
      </p:sp>
      <p:pic>
        <p:nvPicPr>
          <p:cNvPr id="96" name="Google Shape;96;g3008dbc5ea7_1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01539" y="3584064"/>
            <a:ext cx="1532890" cy="153289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g3008dbc5ea7_1_1"/>
          <p:cNvSpPr txBox="1"/>
          <p:nvPr/>
        </p:nvSpPr>
        <p:spPr>
          <a:xfrm>
            <a:off x="4043100" y="3584075"/>
            <a:ext cx="44883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0" i="0" lang="de-DE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case you need WiFi:</a:t>
            </a:r>
            <a:br>
              <a:rPr b="0" i="0" lang="de-DE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de-D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name: </a:t>
            </a:r>
            <a:r>
              <a:rPr b="1" i="0" lang="de-D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FhG-Gast</a:t>
            </a:r>
            <a:br>
              <a:rPr b="1" i="0" lang="de-D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i="0" lang="de-D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password: </a:t>
            </a:r>
            <a:r>
              <a:rPr b="1" i="0" lang="de-DE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fhg-0512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-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-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2019-03-26T07:13:21Z</dcterms:created>
  <dc:creator>Rainer Bauszat</dc:creator>
</cp:coreProperties>
</file>